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9" r:id="rId14"/>
    <p:sldId id="270" r:id="rId15"/>
    <p:sldId id="268"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10/10/2015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10/10/2015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10/10/2015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tackoverflow.com/questions/5769669/convert-string-to-double-in-java" TargetMode="External"/><Relationship Id="rId3" Type="http://schemas.openxmlformats.org/officeDocument/2006/relationships/hyperlink" Target="http://www.sc.ehu.es/sbweb/fisica/elecmagnet/campo_electrico/rc/rc.html" TargetMode="External"/><Relationship Id="rId7" Type="http://schemas.openxmlformats.org/officeDocument/2006/relationships/hyperlink" Target="https://projects.eclipse.org/projects/tools.windowbuilder" TargetMode="External"/><Relationship Id="rId2" Type="http://schemas.openxmlformats.org/officeDocument/2006/relationships/hyperlink" Target="http://www.sc.ehu.es/sbweb/fisica_/elecmagnet/condensador/rc/rc.html" TargetMode="External"/><Relationship Id="rId1" Type="http://schemas.openxmlformats.org/officeDocument/2006/relationships/slideLayout" Target="../slideLayouts/slideLayout2.xml"/><Relationship Id="rId6" Type="http://schemas.openxmlformats.org/officeDocument/2006/relationships/hyperlink" Target="http://www.oracle.com/technetwork/es/java/javase/downloads/index.html" TargetMode="External"/><Relationship Id="rId5" Type="http://schemas.openxmlformats.org/officeDocument/2006/relationships/hyperlink" Target="https://es.wikipedia.org/wiki/Condensador" TargetMode="External"/><Relationship Id="rId4" Type="http://schemas.openxmlformats.org/officeDocument/2006/relationships/hyperlink" Target="https://es.wikipedia.org/wiki/Condensador_el&#233;ctric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4" y="-745074"/>
            <a:ext cx="8791575" cy="2387600"/>
          </a:xfrm>
        </p:spPr>
        <p:txBody>
          <a:bodyPr/>
          <a:lstStyle/>
          <a:p>
            <a:pPr algn="ctr"/>
            <a:r>
              <a:rPr lang="es-CL" dirty="0" smtClean="0"/>
              <a:t>CYdEC</a:t>
            </a:r>
            <a:r>
              <a:rPr lang="es-CL" sz="2400" dirty="0" smtClean="0"/>
              <a:t/>
            </a:r>
            <a:br>
              <a:rPr lang="es-CL" sz="2400" dirty="0" smtClean="0"/>
            </a:br>
            <a:r>
              <a:rPr lang="es-CL" sz="2400" dirty="0" smtClean="0"/>
              <a:t>   Carga y descarga de condensadores</a:t>
            </a:r>
            <a:endParaRPr lang="es-CL" dirty="0"/>
          </a:p>
        </p:txBody>
      </p:sp>
      <p:sp>
        <p:nvSpPr>
          <p:cNvPr id="3" name="Subtítulo 2"/>
          <p:cNvSpPr>
            <a:spLocks noGrp="1"/>
          </p:cNvSpPr>
          <p:nvPr>
            <p:ph type="subTitle" idx="1"/>
          </p:nvPr>
        </p:nvSpPr>
        <p:spPr>
          <a:xfrm>
            <a:off x="7169642" y="5649778"/>
            <a:ext cx="8791575" cy="1655762"/>
          </a:xfrm>
        </p:spPr>
        <p:txBody>
          <a:bodyPr/>
          <a:lstStyle/>
          <a:p>
            <a:r>
              <a:rPr lang="es-CL" dirty="0" smtClean="0"/>
              <a:t>Integrantes: Norton Irarrázabal C.</a:t>
            </a:r>
          </a:p>
          <a:p>
            <a:r>
              <a:rPr lang="es-CL" dirty="0"/>
              <a:t>	 </a:t>
            </a:r>
            <a:r>
              <a:rPr lang="es-CL" dirty="0" smtClean="0"/>
              <a:t>         SebasTian ROJAS.</a:t>
            </a:r>
            <a:endParaRPr lang="es-CL" dirty="0"/>
          </a:p>
        </p:txBody>
      </p:sp>
    </p:spTree>
    <p:extLst>
      <p:ext uri="{BB962C8B-B14F-4D97-AF65-F5344CB8AC3E}">
        <p14:creationId xmlns:p14="http://schemas.microsoft.com/office/powerpoint/2010/main" val="2243021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1068945" y="721217"/>
            <a:ext cx="10006885" cy="5306096"/>
          </a:xfrm>
          <a:prstGeom prst="rect">
            <a:avLst/>
          </a:prstGeom>
        </p:spPr>
      </p:pic>
    </p:spTree>
    <p:extLst>
      <p:ext uri="{BB962C8B-B14F-4D97-AF65-F5344CB8AC3E}">
        <p14:creationId xmlns:p14="http://schemas.microsoft.com/office/powerpoint/2010/main" val="130336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1825" y="605307"/>
            <a:ext cx="10045521" cy="5409127"/>
          </a:xfrm>
          <a:prstGeom prst="rect">
            <a:avLst/>
          </a:prstGeom>
        </p:spPr>
      </p:pic>
    </p:spTree>
    <p:extLst>
      <p:ext uri="{BB962C8B-B14F-4D97-AF65-F5344CB8AC3E}">
        <p14:creationId xmlns:p14="http://schemas.microsoft.com/office/powerpoint/2010/main" val="213437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68946" y="746975"/>
            <a:ext cx="10019763" cy="5241701"/>
          </a:xfrm>
          <a:prstGeom prst="rect">
            <a:avLst/>
          </a:prstGeom>
        </p:spPr>
      </p:pic>
    </p:spTree>
    <p:extLst>
      <p:ext uri="{BB962C8B-B14F-4D97-AF65-F5344CB8AC3E}">
        <p14:creationId xmlns:p14="http://schemas.microsoft.com/office/powerpoint/2010/main" val="2300321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Puesto a prueba en usuarios</a:t>
            </a:r>
            <a:endParaRPr lang="es-CL" dirty="0"/>
          </a:p>
        </p:txBody>
      </p:sp>
      <p:sp>
        <p:nvSpPr>
          <p:cNvPr id="3" name="Marcador de contenido 2"/>
          <p:cNvSpPr>
            <a:spLocks noGrp="1"/>
          </p:cNvSpPr>
          <p:nvPr>
            <p:ph idx="1"/>
          </p:nvPr>
        </p:nvSpPr>
        <p:spPr>
          <a:xfrm>
            <a:off x="1141412" y="2249486"/>
            <a:ext cx="9905999" cy="3674795"/>
          </a:xfrm>
        </p:spPr>
        <p:txBody>
          <a:bodyPr>
            <a:normAutofit fontScale="25000" lnSpcReduction="20000"/>
          </a:bodyPr>
          <a:lstStyle/>
          <a:p>
            <a:r>
              <a:rPr lang="es-ES_tradnl" sz="8000" dirty="0"/>
              <a:t>La idea de esta sección es documentar la puesta a prueba en distintos usuarios y anotar como fue su experiencia con el programa y sus comentarios ya sean formales o coloquiales. </a:t>
            </a:r>
            <a:endParaRPr lang="es-CL" sz="8000" dirty="0"/>
          </a:p>
          <a:p>
            <a:r>
              <a:rPr lang="es-ES_tradnl" sz="8000" dirty="0"/>
              <a:t>(Nota: todos los comentarios fueron tomados de los usuarios, sin haber leído el manual de usuario</a:t>
            </a:r>
            <a:r>
              <a:rPr lang="es-ES_tradnl" sz="8000" dirty="0" smtClean="0"/>
              <a:t>.)</a:t>
            </a:r>
            <a:endParaRPr lang="es-CL" sz="4200" dirty="0"/>
          </a:p>
          <a:p>
            <a:r>
              <a:rPr lang="es-ES_tradnl" sz="8000" dirty="0"/>
              <a:t>Usuario K: Sistema operativo Windows 7 de 32 bits</a:t>
            </a:r>
            <a:r>
              <a:rPr lang="es-ES_tradnl" sz="6200" dirty="0"/>
              <a:t>. </a:t>
            </a:r>
            <a:endParaRPr lang="es-CL" sz="6200" dirty="0"/>
          </a:p>
          <a:p>
            <a:r>
              <a:rPr lang="es-ES_tradnl" sz="8000" dirty="0"/>
              <a:t>Edad: 20</a:t>
            </a:r>
            <a:r>
              <a:rPr lang="es-ES_tradnl" sz="8000" dirty="0" smtClean="0"/>
              <a:t>.</a:t>
            </a:r>
          </a:p>
          <a:p>
            <a:r>
              <a:rPr lang="es-ES_tradnl" sz="8000" dirty="0"/>
              <a:t>Comentario: “Si funciona, me demore un poco porque no tenía instalado java </a:t>
            </a:r>
            <a:r>
              <a:rPr lang="es-ES_tradnl" sz="8000" dirty="0">
                <a:sym typeface="Wingdings" panose="05000000000000000000" pitchFamily="2" charset="2"/>
              </a:rPr>
              <a:t></a:t>
            </a:r>
            <a:r>
              <a:rPr lang="es-ES_tradnl" sz="8000" dirty="0"/>
              <a:t>, el programa está muy bueno pero como que el fondo no lo acompaña mucho, porque hace que el usuario mire mucho el fondo y desvié la atención de la escritura”</a:t>
            </a:r>
            <a:endParaRPr lang="es-CL" sz="8000" dirty="0"/>
          </a:p>
          <a:p>
            <a:pPr marL="0" indent="0">
              <a:buNone/>
            </a:pPr>
            <a:endParaRPr lang="es-CL" dirty="0"/>
          </a:p>
          <a:p>
            <a:r>
              <a:rPr lang="es-ES_tradnl" dirty="0"/>
              <a:t> </a:t>
            </a:r>
            <a:endParaRPr lang="es-CL" dirty="0"/>
          </a:p>
        </p:txBody>
      </p:sp>
    </p:spTree>
    <p:extLst>
      <p:ext uri="{BB962C8B-B14F-4D97-AF65-F5344CB8AC3E}">
        <p14:creationId xmlns:p14="http://schemas.microsoft.com/office/powerpoint/2010/main" val="149933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656823"/>
            <a:ext cx="9905999" cy="5482108"/>
          </a:xfrm>
        </p:spPr>
        <p:txBody>
          <a:bodyPr>
            <a:normAutofit/>
          </a:bodyPr>
          <a:lstStyle/>
          <a:p>
            <a:r>
              <a:rPr lang="es-ES_tradnl" dirty="0" smtClean="0"/>
              <a:t>Usuario </a:t>
            </a:r>
            <a:r>
              <a:rPr lang="es-ES_tradnl" dirty="0"/>
              <a:t>C: Sistema operativo Windows 10 de 64 bits </a:t>
            </a:r>
            <a:endParaRPr lang="es-CL" dirty="0"/>
          </a:p>
          <a:p>
            <a:r>
              <a:rPr lang="es-ES_tradnl" dirty="0"/>
              <a:t>Edad: 20.</a:t>
            </a:r>
            <a:endParaRPr lang="es-CL" dirty="0"/>
          </a:p>
          <a:p>
            <a:r>
              <a:rPr lang="es-ES_tradnl" dirty="0"/>
              <a:t>Comentario: “Te quedo bkn, eres seco”.</a:t>
            </a:r>
            <a:endParaRPr lang="es-CL" dirty="0"/>
          </a:p>
          <a:p>
            <a:pPr marL="0" indent="0">
              <a:buNone/>
            </a:pPr>
            <a:endParaRPr lang="es-CL" dirty="0"/>
          </a:p>
          <a:p>
            <a:r>
              <a:rPr lang="es-ES_tradnl" dirty="0"/>
              <a:t>Usuario D: sistema operativo Windows 7 professional 64 bits.</a:t>
            </a:r>
            <a:endParaRPr lang="es-CL" dirty="0"/>
          </a:p>
          <a:p>
            <a:r>
              <a:rPr lang="es-ES_tradnl" dirty="0"/>
              <a:t>Edad: 19.</a:t>
            </a:r>
            <a:endParaRPr lang="es-CL" dirty="0"/>
          </a:p>
          <a:p>
            <a:r>
              <a:rPr lang="es-ES_tradnl" dirty="0"/>
              <a:t>Comentario: “Te quedo  bueno, y si funciona eso si tuve que reinstalar java porque lo tenía malo jaja</a:t>
            </a:r>
            <a:r>
              <a:rPr lang="es-ES_tradnl" dirty="0" smtClean="0"/>
              <a:t>”.</a:t>
            </a:r>
            <a:endParaRPr lang="es-CL" dirty="0"/>
          </a:p>
          <a:p>
            <a:endParaRPr lang="es-CL" dirty="0"/>
          </a:p>
        </p:txBody>
      </p:sp>
    </p:spTree>
    <p:extLst>
      <p:ext uri="{BB962C8B-B14F-4D97-AF65-F5344CB8AC3E}">
        <p14:creationId xmlns:p14="http://schemas.microsoft.com/office/powerpoint/2010/main" val="349910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579549"/>
            <a:ext cx="9905999" cy="5211652"/>
          </a:xfrm>
        </p:spPr>
        <p:txBody>
          <a:bodyPr>
            <a:normAutofit fontScale="62500" lnSpcReduction="20000"/>
          </a:bodyPr>
          <a:lstStyle/>
          <a:p>
            <a:pPr marL="0" indent="0">
              <a:buNone/>
            </a:pPr>
            <a:endParaRPr lang="es-CL" dirty="0"/>
          </a:p>
          <a:p>
            <a:r>
              <a:rPr lang="es-ES_tradnl" sz="2900" dirty="0"/>
              <a:t>Usuario S: Sistema operativo Windows 8.1 de 64 bits.</a:t>
            </a:r>
            <a:endParaRPr lang="es-CL" sz="2900" dirty="0"/>
          </a:p>
          <a:p>
            <a:r>
              <a:rPr lang="es-ES_tradnl" sz="2900" dirty="0"/>
              <a:t>Edad: 21.</a:t>
            </a:r>
            <a:endParaRPr lang="es-CL" sz="2900" dirty="0"/>
          </a:p>
          <a:p>
            <a:r>
              <a:rPr lang="es-ES_tradnl" sz="2900" dirty="0"/>
              <a:t>Comentario: “Esta bueno me funciono altiro”</a:t>
            </a:r>
            <a:endParaRPr lang="es-CL" sz="2900" dirty="0"/>
          </a:p>
          <a:p>
            <a:pPr marL="0" indent="0">
              <a:buNone/>
            </a:pPr>
            <a:endParaRPr lang="es-CL" dirty="0"/>
          </a:p>
          <a:p>
            <a:r>
              <a:rPr lang="es-ES_tradnl" sz="2900" dirty="0"/>
              <a:t>Usuario J: Sistema operativo Ubuntu Linux 64 bits.</a:t>
            </a:r>
            <a:endParaRPr lang="es-CL" sz="2900" dirty="0"/>
          </a:p>
          <a:p>
            <a:r>
              <a:rPr lang="es-ES_tradnl" sz="2900" dirty="0"/>
              <a:t>Edad: 20.</a:t>
            </a:r>
            <a:endParaRPr lang="es-CL" sz="2900" dirty="0"/>
          </a:p>
          <a:p>
            <a:r>
              <a:rPr lang="es-ES_tradnl" sz="2900" dirty="0"/>
              <a:t>Comentario: “No me gusto el fondo, hace falta un botón de ayuda de conceptos, sin embargo pienso que está muy bueno ya que calcula muchos datos a partir de unos pocos.”</a:t>
            </a:r>
            <a:endParaRPr lang="es-CL" sz="2900" dirty="0"/>
          </a:p>
          <a:p>
            <a:pPr marL="0" indent="0">
              <a:buNone/>
            </a:pPr>
            <a:r>
              <a:rPr lang="es-ES_tradnl" dirty="0"/>
              <a:t> </a:t>
            </a:r>
            <a:endParaRPr lang="es-CL" dirty="0"/>
          </a:p>
          <a:p>
            <a:r>
              <a:rPr lang="es-ES_tradnl" sz="2900" dirty="0"/>
              <a:t>Usuario A: Sistema operativo Windows 8 64 bits.</a:t>
            </a:r>
            <a:endParaRPr lang="es-CL" sz="2900" dirty="0"/>
          </a:p>
          <a:p>
            <a:r>
              <a:rPr lang="es-ES_tradnl" sz="2900" dirty="0"/>
              <a:t>Edad: 26.</a:t>
            </a:r>
            <a:endParaRPr lang="es-CL" sz="2900" dirty="0"/>
          </a:p>
          <a:p>
            <a:r>
              <a:rPr lang="es-ES_tradnl" sz="2900" dirty="0"/>
              <a:t>Comentario: “¿Qué hace? - Hace carga y descarga de condensadores. -ah, te quedo </a:t>
            </a:r>
            <a:r>
              <a:rPr lang="es-ES_tradnl" sz="2900" dirty="0" err="1"/>
              <a:t>pulento</a:t>
            </a:r>
            <a:r>
              <a:rPr lang="es-ES_tradnl" sz="2900" dirty="0"/>
              <a:t>.”</a:t>
            </a:r>
            <a:endParaRPr lang="es-CL" sz="2900" dirty="0"/>
          </a:p>
          <a:p>
            <a:endParaRPr lang="es-CL" dirty="0"/>
          </a:p>
        </p:txBody>
      </p:sp>
    </p:spTree>
    <p:extLst>
      <p:ext uri="{BB962C8B-B14F-4D97-AF65-F5344CB8AC3E}">
        <p14:creationId xmlns:p14="http://schemas.microsoft.com/office/powerpoint/2010/main" val="371494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Probar software</a:t>
            </a:r>
            <a:endParaRPr lang="es-CL" dirty="0"/>
          </a:p>
        </p:txBody>
      </p:sp>
    </p:spTree>
    <p:extLst>
      <p:ext uri="{BB962C8B-B14F-4D97-AF65-F5344CB8AC3E}">
        <p14:creationId xmlns:p14="http://schemas.microsoft.com/office/powerpoint/2010/main" val="372872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CL" dirty="0" smtClean="0"/>
              <a:t>Comentarios</a:t>
            </a:r>
            <a:endParaRPr lang="es-CL" dirty="0"/>
          </a:p>
        </p:txBody>
      </p:sp>
    </p:spTree>
    <p:extLst>
      <p:ext uri="{BB962C8B-B14F-4D97-AF65-F5344CB8AC3E}">
        <p14:creationId xmlns:p14="http://schemas.microsoft.com/office/powerpoint/2010/main" val="3104441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Bibliografía. </a:t>
            </a:r>
            <a:r>
              <a:rPr lang="es-CL" dirty="0"/>
              <a:t/>
            </a:r>
            <a:br>
              <a:rPr lang="es-CL" dirty="0"/>
            </a:br>
            <a:endParaRPr lang="es-CL" dirty="0"/>
          </a:p>
        </p:txBody>
      </p:sp>
      <p:sp>
        <p:nvSpPr>
          <p:cNvPr id="3" name="Marcador de contenido 2"/>
          <p:cNvSpPr>
            <a:spLocks noGrp="1"/>
          </p:cNvSpPr>
          <p:nvPr>
            <p:ph idx="1"/>
          </p:nvPr>
        </p:nvSpPr>
        <p:spPr>
          <a:xfrm>
            <a:off x="1141412" y="1777284"/>
            <a:ext cx="9905999" cy="4481847"/>
          </a:xfrm>
        </p:spPr>
        <p:txBody>
          <a:bodyPr>
            <a:normAutofit fontScale="85000" lnSpcReduction="20000"/>
          </a:bodyPr>
          <a:lstStyle/>
          <a:p>
            <a:r>
              <a:rPr lang="es-ES_tradnl" dirty="0"/>
              <a:t> </a:t>
            </a:r>
            <a:endParaRPr lang="es-CL" dirty="0"/>
          </a:p>
          <a:p>
            <a:r>
              <a:rPr lang="es-ES_tradnl" u="sng" dirty="0">
                <a:hlinkClick r:id="rId2"/>
              </a:rPr>
              <a:t>http://www.sc.ehu.es/sbweb/fisica_/elecmagnet/condensador/rc/rc.html</a:t>
            </a:r>
            <a:endParaRPr lang="es-CL" dirty="0"/>
          </a:p>
          <a:p>
            <a:r>
              <a:rPr lang="es-ES_tradnl" u="sng" dirty="0">
                <a:hlinkClick r:id="rId3"/>
              </a:rPr>
              <a:t>http://</a:t>
            </a:r>
            <a:r>
              <a:rPr lang="es-ES_tradnl" u="sng" dirty="0" smtClean="0">
                <a:hlinkClick r:id="rId3"/>
              </a:rPr>
              <a:t>www.sc.ehu.es/sbweb/fisica/elecmagnet/campo_electrico/rc/rc.html</a:t>
            </a:r>
            <a:endParaRPr lang="es-CL" u="sng" dirty="0"/>
          </a:p>
          <a:p>
            <a:r>
              <a:rPr lang="es-ES_tradnl" dirty="0"/>
              <a:t>http://www.electronicafacil.net/tutoriales/Carga-descarga-condensador.php</a:t>
            </a:r>
            <a:endParaRPr lang="es-CL" dirty="0"/>
          </a:p>
          <a:p>
            <a:r>
              <a:rPr lang="es-ES_tradnl" u="sng" dirty="0">
                <a:hlinkClick r:id="rId4"/>
              </a:rPr>
              <a:t>https://es.wikipedia.org/wiki/Condensador_eléctrico</a:t>
            </a:r>
            <a:endParaRPr lang="es-CL" dirty="0"/>
          </a:p>
          <a:p>
            <a:r>
              <a:rPr lang="es-ES_tradnl" dirty="0"/>
              <a:t>https://es.wikipedia.org/wiki/Número_e</a:t>
            </a:r>
            <a:endParaRPr lang="es-CL" dirty="0"/>
          </a:p>
          <a:p>
            <a:r>
              <a:rPr lang="es-ES_tradnl" u="sng" dirty="0">
                <a:hlinkClick r:id="rId5"/>
              </a:rPr>
              <a:t>https://es.wikipedia.org/wiki/Condensador</a:t>
            </a:r>
            <a:endParaRPr lang="es-CL" dirty="0"/>
          </a:p>
          <a:p>
            <a:r>
              <a:rPr lang="es-ES_tradnl" u="sng" dirty="0">
                <a:hlinkClick r:id="rId6"/>
              </a:rPr>
              <a:t>http://www.oracle.com/technetwork/es/java/javase/downloads/index.html</a:t>
            </a:r>
            <a:endParaRPr lang="es-CL" dirty="0"/>
          </a:p>
          <a:p>
            <a:r>
              <a:rPr lang="es-ES_tradnl" u="sng" dirty="0">
                <a:hlinkClick r:id="rId7"/>
              </a:rPr>
              <a:t>https://projects.eclipse.org/projects/tools.windowbuilder</a:t>
            </a:r>
            <a:endParaRPr lang="es-CL" dirty="0"/>
          </a:p>
          <a:p>
            <a:r>
              <a:rPr lang="es-ES_tradnl" u="sng" dirty="0">
                <a:hlinkClick r:id="rId8"/>
              </a:rPr>
              <a:t>http://stackoverflow.com/questions/5769669/convert-string-to-double-in-java</a:t>
            </a:r>
            <a:endParaRPr lang="es-CL" u="sng" dirty="0"/>
          </a:p>
          <a:p>
            <a:endParaRPr lang="es-CL" dirty="0"/>
          </a:p>
        </p:txBody>
      </p:sp>
    </p:spTree>
    <p:extLst>
      <p:ext uri="{BB962C8B-B14F-4D97-AF65-F5344CB8AC3E}">
        <p14:creationId xmlns:p14="http://schemas.microsoft.com/office/powerpoint/2010/main" val="33950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 que se trata nuestro software?</a:t>
            </a:r>
            <a:endParaRPr lang="es-CL" dirty="0"/>
          </a:p>
        </p:txBody>
      </p:sp>
      <p:sp>
        <p:nvSpPr>
          <p:cNvPr id="3" name="Marcador de contenido 2"/>
          <p:cNvSpPr>
            <a:spLocks noGrp="1"/>
          </p:cNvSpPr>
          <p:nvPr>
            <p:ph idx="1"/>
          </p:nvPr>
        </p:nvSpPr>
        <p:spPr/>
        <p:txBody>
          <a:bodyPr/>
          <a:lstStyle/>
          <a:p>
            <a:r>
              <a:rPr lang="es-CL" dirty="0" smtClean="0"/>
              <a:t>Nuestro software se trata de un programa que realiza cálculos con respecto a la carga y descarga de condensadores en un circuito en serie a partir de unos pocos datos ingresados por el usuario a través de una interfaz grafica fácil de usar.</a:t>
            </a:r>
            <a:endParaRPr lang="es-CL" dirty="0"/>
          </a:p>
        </p:txBody>
      </p:sp>
    </p:spTree>
    <p:extLst>
      <p:ext uri="{BB962C8B-B14F-4D97-AF65-F5344CB8AC3E}">
        <p14:creationId xmlns:p14="http://schemas.microsoft.com/office/powerpoint/2010/main" val="210415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¿Qué es un condensador</a:t>
            </a:r>
            <a:r>
              <a:rPr lang="es-ES_tradnl" dirty="0" smtClean="0"/>
              <a:t>?</a:t>
            </a:r>
            <a:endParaRPr lang="es-CL" dirty="0"/>
          </a:p>
        </p:txBody>
      </p:sp>
      <p:sp>
        <p:nvSpPr>
          <p:cNvPr id="3" name="Marcador de contenido 2"/>
          <p:cNvSpPr>
            <a:spLocks noGrp="1"/>
          </p:cNvSpPr>
          <p:nvPr>
            <p:ph idx="1"/>
          </p:nvPr>
        </p:nvSpPr>
        <p:spPr/>
        <p:txBody>
          <a:bodyPr>
            <a:normAutofit/>
          </a:bodyPr>
          <a:lstStyle/>
          <a:p>
            <a:r>
              <a:rPr lang="es-ES_tradnl" dirty="0"/>
              <a:t>Un condensador es un componente eléctrico utilizado en electricidad y electrónica, capaz de almacenar energía, está formado por un par de superficies conductoras generalmente en forma de láminas o placas, separadas por un material dieléctrico o por el vacío</a:t>
            </a:r>
            <a:r>
              <a:rPr lang="es-ES_tradnl" dirty="0" smtClean="0"/>
              <a:t>.</a:t>
            </a:r>
            <a:endParaRPr lang="es-ES_tradnl" dirty="0"/>
          </a:p>
          <a:p>
            <a:r>
              <a:rPr lang="es-ES_tradnl" dirty="0" smtClean="0"/>
              <a:t>Al </a:t>
            </a:r>
            <a:r>
              <a:rPr lang="es-ES_tradnl" dirty="0"/>
              <a:t>ser introducido a un circuito se comporta en la práctica como un elemento capaz de almacenar energía eléctrica que recibe durante el periodo de carga, la misma energía que cede después durante el periodo de descarga.</a:t>
            </a:r>
            <a:endParaRPr lang="es-CL" dirty="0"/>
          </a:p>
          <a:p>
            <a:endParaRPr lang="es-CL" dirty="0"/>
          </a:p>
        </p:txBody>
      </p:sp>
    </p:spTree>
    <p:extLst>
      <p:ext uri="{BB962C8B-B14F-4D97-AF65-F5344CB8AC3E}">
        <p14:creationId xmlns:p14="http://schemas.microsoft.com/office/powerpoint/2010/main" val="7156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¿Entorno de desarrollo?</a:t>
            </a:r>
            <a:endParaRPr lang="es-CL" dirty="0"/>
          </a:p>
        </p:txBody>
      </p:sp>
      <p:sp>
        <p:nvSpPr>
          <p:cNvPr id="3" name="Marcador de contenido 2"/>
          <p:cNvSpPr>
            <a:spLocks noGrp="1"/>
          </p:cNvSpPr>
          <p:nvPr>
            <p:ph idx="1"/>
          </p:nvPr>
        </p:nvSpPr>
        <p:spPr/>
        <p:txBody>
          <a:bodyPr/>
          <a:lstStyle/>
          <a:p>
            <a:r>
              <a:rPr lang="es-CL" dirty="0" smtClean="0"/>
              <a:t>El entorno de desarrollo que ocupamos fue Java Eclipse Mars, en lenguaje de programación java.</a:t>
            </a:r>
            <a:endParaRPr lang="es-CL" dirty="0"/>
          </a:p>
        </p:txBody>
      </p:sp>
    </p:spTree>
    <p:extLst>
      <p:ext uri="{BB962C8B-B14F-4D97-AF65-F5344CB8AC3E}">
        <p14:creationId xmlns:p14="http://schemas.microsoft.com/office/powerpoint/2010/main" val="1352331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Formulas ocupadas en el programa</a:t>
            </a:r>
            <a:endParaRPr lang="es-CL"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p:txBody>
              <a:bodyPr/>
              <a:lstStyle/>
              <a:p>
                <a14:m>
                  <m:oMath xmlns:m="http://schemas.openxmlformats.org/officeDocument/2006/math">
                    <m:r>
                      <a:rPr lang="es-ES_tradnl" i="1"/>
                      <m:t>𝐼</m:t>
                    </m:r>
                    <m:r>
                      <a:rPr lang="es-ES_tradnl" i="1"/>
                      <m:t>=</m:t>
                    </m:r>
                    <m:f>
                      <m:fPr>
                        <m:ctrlPr>
                          <a:rPr lang="es-CL" i="1"/>
                        </m:ctrlPr>
                      </m:fPr>
                      <m:num>
                        <m:r>
                          <a:rPr lang="es-ES_tradnl" i="1"/>
                          <m:t>𝑉</m:t>
                        </m:r>
                      </m:num>
                      <m:den>
                        <m:r>
                          <a:rPr lang="es-ES_tradnl" i="1"/>
                          <m:t>𝑅</m:t>
                        </m:r>
                      </m:den>
                    </m:f>
                  </m:oMath>
                </a14:m>
                <a:r>
                  <a:rPr lang="es-ES_tradnl" dirty="0"/>
                  <a:t> </a:t>
                </a:r>
                <a:endParaRPr lang="es-ES_tradnl" dirty="0" smtClean="0"/>
              </a:p>
              <a:p>
                <a14:m>
                  <m:oMath xmlns:m="http://schemas.openxmlformats.org/officeDocument/2006/math">
                    <m:r>
                      <a:rPr lang="es-ES_tradnl" i="1"/>
                      <m:t>𝐼</m:t>
                    </m:r>
                    <m:r>
                      <a:rPr lang="es-ES_tradnl" i="1"/>
                      <m:t>=</m:t>
                    </m:r>
                    <m:r>
                      <a:rPr lang="es-ES_tradnl" i="1"/>
                      <m:t>𝑉</m:t>
                    </m:r>
                    <m:r>
                      <a:rPr lang="es-ES_tradnl" i="1"/>
                      <m:t>/</m:t>
                    </m:r>
                    <m:r>
                      <a:rPr lang="es-ES_tradnl" i="1"/>
                      <m:t>𝑅</m:t>
                    </m:r>
                    <m:r>
                      <a:rPr lang="es-ES_tradnl" i="1"/>
                      <m:t>∗ </m:t>
                    </m:r>
                    <m:sSup>
                      <m:sSupPr>
                        <m:ctrlPr>
                          <a:rPr lang="es-CL" i="1"/>
                        </m:ctrlPr>
                      </m:sSupPr>
                      <m:e>
                        <m:r>
                          <a:rPr lang="es-ES_tradnl" i="1"/>
                          <m:t>ℯ</m:t>
                        </m:r>
                      </m:e>
                      <m:sup>
                        <m:f>
                          <m:fPr>
                            <m:ctrlPr>
                              <a:rPr lang="es-CL" i="1"/>
                            </m:ctrlPr>
                          </m:fPr>
                          <m:num>
                            <m:r>
                              <a:rPr lang="es-ES_tradnl" i="1"/>
                              <m:t>−</m:t>
                            </m:r>
                            <m:r>
                              <a:rPr lang="es-ES_tradnl" i="1"/>
                              <m:t>𝑡</m:t>
                            </m:r>
                          </m:num>
                          <m:den>
                            <m:r>
                              <a:rPr lang="es-ES_tradnl" i="1"/>
                              <m:t>𝑅𝐶</m:t>
                            </m:r>
                          </m:den>
                        </m:f>
                      </m:sup>
                    </m:sSup>
                  </m:oMath>
                </a14:m>
                <a:endParaRPr lang="es-CL" dirty="0" smtClean="0"/>
              </a:p>
              <a:p>
                <a14:m>
                  <m:oMath xmlns:m="http://schemas.openxmlformats.org/officeDocument/2006/math">
                    <m:r>
                      <a:rPr lang="es-ES_tradnl" i="1"/>
                      <m:t>𝑄</m:t>
                    </m:r>
                    <m:r>
                      <a:rPr lang="es-ES_tradnl" i="1"/>
                      <m:t>=</m:t>
                    </m:r>
                    <m:r>
                      <a:rPr lang="es-ES_tradnl" i="1"/>
                      <m:t>𝐶</m:t>
                    </m:r>
                    <m:r>
                      <a:rPr lang="es-ES_tradnl" i="1"/>
                      <m:t>∗</m:t>
                    </m:r>
                    <m:r>
                      <a:rPr lang="es-ES_tradnl" i="1"/>
                      <m:t>𝑉</m:t>
                    </m:r>
                  </m:oMath>
                </a14:m>
                <a:endParaRPr lang="es-CL" dirty="0"/>
              </a:p>
              <a:p>
                <a14:m>
                  <m:oMath xmlns:m="http://schemas.openxmlformats.org/officeDocument/2006/math">
                    <m:r>
                      <a:rPr lang="es-ES_tradnl" i="1"/>
                      <m:t>𝑄</m:t>
                    </m:r>
                    <m:r>
                      <a:rPr lang="es-ES_tradnl" i="1"/>
                      <m:t>=</m:t>
                    </m:r>
                    <m:r>
                      <a:rPr lang="es-ES_tradnl" i="1"/>
                      <m:t>𝐶</m:t>
                    </m:r>
                    <m:r>
                      <a:rPr lang="es-ES_tradnl" i="1"/>
                      <m:t>∗</m:t>
                    </m:r>
                    <m:r>
                      <a:rPr lang="es-ES_tradnl" i="1"/>
                      <m:t>𝑉</m:t>
                    </m:r>
                    <m:r>
                      <a:rPr lang="es-ES_tradnl" i="1"/>
                      <m:t>∗(1−</m:t>
                    </m:r>
                    <m:sSup>
                      <m:sSupPr>
                        <m:ctrlPr>
                          <a:rPr lang="es-CL" i="1"/>
                        </m:ctrlPr>
                      </m:sSupPr>
                      <m:e>
                        <m:r>
                          <a:rPr lang="es-ES_tradnl" i="1"/>
                          <m:t>ℯ</m:t>
                        </m:r>
                      </m:e>
                      <m:sup>
                        <m:f>
                          <m:fPr>
                            <m:ctrlPr>
                              <a:rPr lang="es-CL" i="1"/>
                            </m:ctrlPr>
                          </m:fPr>
                          <m:num>
                            <m:r>
                              <a:rPr lang="es-ES_tradnl" i="1"/>
                              <m:t>−</m:t>
                            </m:r>
                            <m:r>
                              <a:rPr lang="es-ES_tradnl" i="1"/>
                              <m:t>𝑡</m:t>
                            </m:r>
                          </m:num>
                          <m:den>
                            <m:r>
                              <a:rPr lang="es-ES_tradnl" i="1"/>
                              <m:t>𝑅𝐶</m:t>
                            </m:r>
                          </m:den>
                        </m:f>
                      </m:sup>
                    </m:sSup>
                    <m:r>
                      <a:rPr lang="es-ES_tradnl" i="1"/>
                      <m:t>)</m:t>
                    </m:r>
                  </m:oMath>
                </a14:m>
                <a:endParaRPr lang="es-CL" dirty="0"/>
              </a:p>
              <a:p>
                <a14:m>
                  <m:oMath xmlns:m="http://schemas.openxmlformats.org/officeDocument/2006/math">
                    <m:r>
                      <a:rPr lang="es-ES_tradnl" i="1"/>
                      <m:t>𝑉𝑐</m:t>
                    </m:r>
                    <m:r>
                      <a:rPr lang="es-ES_tradnl" i="1"/>
                      <m:t>=</m:t>
                    </m:r>
                    <m:r>
                      <a:rPr lang="es-ES_tradnl" i="1"/>
                      <m:t>𝑉𝑖</m:t>
                    </m:r>
                    <m:r>
                      <a:rPr lang="es-ES_tradnl" i="1"/>
                      <m:t>∗</m:t>
                    </m:r>
                    <m:sSup>
                      <m:sSupPr>
                        <m:ctrlPr>
                          <a:rPr lang="es-CL" i="1"/>
                        </m:ctrlPr>
                      </m:sSupPr>
                      <m:e>
                        <m:r>
                          <a:rPr lang="es-ES_tradnl" i="1"/>
                          <m:t>ℯ</m:t>
                        </m:r>
                      </m:e>
                      <m:sup>
                        <m:f>
                          <m:fPr>
                            <m:ctrlPr>
                              <a:rPr lang="es-CL" i="1"/>
                            </m:ctrlPr>
                          </m:fPr>
                          <m:num>
                            <m:r>
                              <a:rPr lang="es-ES_tradnl" i="1"/>
                              <m:t>−</m:t>
                            </m:r>
                            <m:r>
                              <a:rPr lang="es-ES_tradnl" i="1"/>
                              <m:t>𝑡</m:t>
                            </m:r>
                          </m:num>
                          <m:den>
                            <m:r>
                              <a:rPr lang="es-ES_tradnl" i="1"/>
                              <m:t>𝑅𝐶</m:t>
                            </m:r>
                          </m:den>
                        </m:f>
                      </m:sup>
                    </m:sSup>
                  </m:oMath>
                </a14:m>
                <a:endParaRPr lang="es-CL" dirty="0"/>
              </a:p>
              <a:p>
                <a:endParaRPr lang="es-CL"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1231"/>
                </a:stretch>
              </a:blipFill>
            </p:spPr>
            <p:txBody>
              <a:bodyPr/>
              <a:lstStyle/>
              <a:p>
                <a:r>
                  <a:rPr lang="es-CL">
                    <a:noFill/>
                  </a:rPr>
                  <a:t> </a:t>
                </a:r>
              </a:p>
            </p:txBody>
          </p:sp>
        </mc:Fallback>
      </mc:AlternateContent>
    </p:spTree>
    <p:extLst>
      <p:ext uri="{BB962C8B-B14F-4D97-AF65-F5344CB8AC3E}">
        <p14:creationId xmlns:p14="http://schemas.microsoft.com/office/powerpoint/2010/main" val="134515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0"/>
            <a:ext cx="9905998" cy="1478570"/>
          </a:xfrm>
        </p:spPr>
        <p:txBody>
          <a:bodyPr/>
          <a:lstStyle/>
          <a:p>
            <a:r>
              <a:rPr lang="es-CL" dirty="0" smtClean="0"/>
              <a:t>Una vista al programa</a:t>
            </a:r>
            <a:endParaRPr lang="es-CL" dirty="0"/>
          </a:p>
        </p:txBody>
      </p:sp>
      <p:pic>
        <p:nvPicPr>
          <p:cNvPr id="4" name="Marcador de contenido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1413" y="1339403"/>
            <a:ext cx="10230632" cy="5396247"/>
          </a:xfrm>
          <a:prstGeom prst="rect">
            <a:avLst/>
          </a:prstGeom>
        </p:spPr>
      </p:pic>
    </p:spTree>
    <p:extLst>
      <p:ext uri="{BB962C8B-B14F-4D97-AF65-F5344CB8AC3E}">
        <p14:creationId xmlns:p14="http://schemas.microsoft.com/office/powerpoint/2010/main" val="33189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9251" y="592428"/>
            <a:ext cx="9659155" cy="5537916"/>
          </a:xfrm>
          <a:prstGeom prst="rect">
            <a:avLst/>
          </a:prstGeom>
        </p:spPr>
      </p:pic>
    </p:spTree>
    <p:extLst>
      <p:ext uri="{BB962C8B-B14F-4D97-AF65-F5344CB8AC3E}">
        <p14:creationId xmlns:p14="http://schemas.microsoft.com/office/powerpoint/2010/main" val="378840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1287888" y="746975"/>
            <a:ext cx="9659154" cy="5705340"/>
          </a:xfrm>
          <a:prstGeom prst="rect">
            <a:avLst/>
          </a:prstGeom>
        </p:spPr>
      </p:pic>
    </p:spTree>
    <p:extLst>
      <p:ext uri="{BB962C8B-B14F-4D97-AF65-F5344CB8AC3E}">
        <p14:creationId xmlns:p14="http://schemas.microsoft.com/office/powerpoint/2010/main" val="2551941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1171976" y="759853"/>
            <a:ext cx="9775065" cy="5100033"/>
          </a:xfrm>
          <a:prstGeom prst="rect">
            <a:avLst/>
          </a:prstGeom>
        </p:spPr>
      </p:pic>
    </p:spTree>
    <p:extLst>
      <p:ext uri="{BB962C8B-B14F-4D97-AF65-F5344CB8AC3E}">
        <p14:creationId xmlns:p14="http://schemas.microsoft.com/office/powerpoint/2010/main" val="3478357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42</TotalTime>
  <Words>441</Words>
  <Application>Microsoft Office PowerPoint</Application>
  <PresentationFormat>Panorámica</PresentationFormat>
  <Paragraphs>57</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Trebuchet MS</vt:lpstr>
      <vt:lpstr>Tw Cen MT</vt:lpstr>
      <vt:lpstr>Wingdings</vt:lpstr>
      <vt:lpstr>Circuito</vt:lpstr>
      <vt:lpstr>CYdEC    Carga y descarga de condensadores</vt:lpstr>
      <vt:lpstr>¿De que se trata nuestro software?</vt:lpstr>
      <vt:lpstr>¿Qué es un condensador?</vt:lpstr>
      <vt:lpstr>¿Entorno de desarrollo?</vt:lpstr>
      <vt:lpstr>Formulas ocupadas en el programa</vt:lpstr>
      <vt:lpstr>Una vista al programa</vt:lpstr>
      <vt:lpstr>Presentación de PowerPoint</vt:lpstr>
      <vt:lpstr>Presentación de PowerPoint</vt:lpstr>
      <vt:lpstr>Presentación de PowerPoint</vt:lpstr>
      <vt:lpstr>Presentación de PowerPoint</vt:lpstr>
      <vt:lpstr>Presentación de PowerPoint</vt:lpstr>
      <vt:lpstr>Presentación de PowerPoint</vt:lpstr>
      <vt:lpstr>Puesto a prueba en usuarios</vt:lpstr>
      <vt:lpstr>Presentación de PowerPoint</vt:lpstr>
      <vt:lpstr>Presentación de PowerPoint</vt:lpstr>
      <vt:lpstr>Probar software</vt:lpstr>
      <vt:lpstr>Comentarios</vt:lpstr>
      <vt:lpstr>Bibliografía.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CYdEC    Carga y descarga de condensadores</dc:title>
  <dc:creator>Norton Irarrázabal</dc:creator>
  <cp:lastModifiedBy>Norton Irarrázabal</cp:lastModifiedBy>
  <cp:revision>3</cp:revision>
  <dcterms:created xsi:type="dcterms:W3CDTF">2015-10-10T03:17:54Z</dcterms:created>
  <dcterms:modified xsi:type="dcterms:W3CDTF">2015-10-10T04:00:08Z</dcterms:modified>
</cp:coreProperties>
</file>